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</p:sldMasterIdLst>
  <p:notesMasterIdLst>
    <p:notesMasterId r:id="rId48"/>
  </p:notesMasterIdLst>
  <p:handoutMasterIdLst>
    <p:handoutMasterId r:id="rId49"/>
  </p:handoutMasterIdLst>
  <p:sldIdLst>
    <p:sldId id="307" r:id="rId5"/>
    <p:sldId id="310" r:id="rId6"/>
    <p:sldId id="318" r:id="rId7"/>
    <p:sldId id="308" r:id="rId8"/>
    <p:sldId id="311" r:id="rId9"/>
    <p:sldId id="257" r:id="rId10"/>
    <p:sldId id="316" r:id="rId11"/>
    <p:sldId id="317" r:id="rId12"/>
    <p:sldId id="319" r:id="rId13"/>
    <p:sldId id="312" r:id="rId14"/>
    <p:sldId id="313" r:id="rId15"/>
    <p:sldId id="314" r:id="rId16"/>
    <p:sldId id="315" r:id="rId17"/>
    <p:sldId id="264" r:id="rId18"/>
    <p:sldId id="320" r:id="rId19"/>
    <p:sldId id="321" r:id="rId20"/>
    <p:sldId id="323" r:id="rId21"/>
    <p:sldId id="324" r:id="rId22"/>
    <p:sldId id="322" r:id="rId23"/>
    <p:sldId id="325" r:id="rId24"/>
    <p:sldId id="326" r:id="rId25"/>
    <p:sldId id="327" r:id="rId26"/>
    <p:sldId id="266" r:id="rId27"/>
    <p:sldId id="271" r:id="rId28"/>
    <p:sldId id="272" r:id="rId29"/>
    <p:sldId id="267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6" r:id="rId45"/>
    <p:sldId id="304" r:id="rId46"/>
    <p:sldId id="305" r:id="rId4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3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6523" autoAdjust="0"/>
  </p:normalViewPr>
  <p:slideViewPr>
    <p:cSldViewPr showGuides="1">
      <p:cViewPr varScale="1">
        <p:scale>
          <a:sx n="114" d="100"/>
          <a:sy n="114" d="100"/>
        </p:scale>
        <p:origin x="474" y="11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C3AB43-A716-41D3-8542-E2B83FF90C30}" type="datetime1">
              <a:rPr lang="es-ES" smtClean="0"/>
              <a:t>06/03/2019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15C8-EA5F-40DA-B692-F57629F0830E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594" y="134694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594" y="429969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594" y="1484779"/>
            <a:ext cx="10220330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6702" y="4068923"/>
            <a:ext cx="1080623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286" y="1432223"/>
            <a:ext cx="9964364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597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569" y="4389120"/>
            <a:ext cx="7889217" cy="1069848"/>
          </a:xfrm>
        </p:spPr>
        <p:txBody>
          <a:bodyPr>
            <a:normAutofit/>
          </a:bodyPr>
          <a:lstStyle>
            <a:lvl1pPr marL="0" indent="0" algn="l">
              <a:buNone/>
              <a:defRPr sz="2199">
                <a:solidFill>
                  <a:schemeClr val="tx1"/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EB10-21A3-46AF-9F87-719B4871B7E9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0235" y="4289334"/>
            <a:ext cx="1193557" cy="640080"/>
          </a:xfrm>
        </p:spPr>
        <p:txBody>
          <a:bodyPr/>
          <a:lstStyle>
            <a:lvl1pPr>
              <a:defRPr sz="2799"/>
            </a:lvl1pPr>
          </a:lstStyle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219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0DC9-D51B-4532-9742-17D563F7B844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002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533400"/>
            <a:ext cx="2552035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522" y="533400"/>
            <a:ext cx="7503745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6C72-29E8-4745-90E7-3DCDC3BB08B1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1768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ED8E-5314-4CC6-97E3-FFA8A74630E9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68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88825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564" y="1225296"/>
            <a:ext cx="9278743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998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210" y="5020056"/>
            <a:ext cx="9050203" cy="1066800"/>
          </a:xfrm>
        </p:spPr>
        <p:txBody>
          <a:bodyPr anchor="t">
            <a:normAutofit/>
          </a:bodyPr>
          <a:lstStyle>
            <a:lvl1pPr marL="0" indent="0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1430" y="6272785"/>
            <a:ext cx="2643620" cy="365125"/>
          </a:xfrm>
        </p:spPr>
        <p:txBody>
          <a:bodyPr/>
          <a:lstStyle/>
          <a:p>
            <a:fld id="{98063A5B-0A71-4EE0-8ADD-6A894F185F26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140" y="6272785"/>
            <a:ext cx="6326000" cy="365125"/>
          </a:xfrm>
        </p:spPr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grpSp>
        <p:nvGrpSpPr>
          <p:cNvPr id="8" name="Group 7"/>
          <p:cNvGrpSpPr/>
          <p:nvPr/>
        </p:nvGrpSpPr>
        <p:grpSpPr>
          <a:xfrm>
            <a:off x="897165" y="2325848"/>
            <a:ext cx="1080623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482" y="2506133"/>
            <a:ext cx="1187989" cy="720332"/>
          </a:xfrm>
        </p:spPr>
        <p:txBody>
          <a:bodyPr/>
          <a:lstStyle>
            <a:lvl1pPr>
              <a:defRPr sz="2799"/>
            </a:lvl1pPr>
          </a:lstStyle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2567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569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2567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0A9B6-D611-4A47-BC84-432D674749BC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40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569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2567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2567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B027-3733-4D18-9487-B5EE970DC99F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86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DD08-FBA2-4EDF-8E1E-C931D29CAE1C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792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9CC-5F6E-41D6-9BA1-1B03DDFF2A74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4013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709948" cy="5020056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ED8E-5314-4CC6-97E3-FFA8A74630E9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5407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1578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ED8E-5314-4CC6-97E3-FFA8A74630E9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89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569" y="2121408"/>
            <a:ext cx="1005578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2350" y="6272785"/>
            <a:ext cx="327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FD2ED8E-5314-4CC6-97E3-FFA8A74630E9}" type="datetime1">
              <a:rPr lang="es-ES" noProof="0" smtClean="0"/>
              <a:pPr/>
              <a:t>06/03/2019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7853" y="6272785"/>
            <a:ext cx="632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08183" y="6272785"/>
            <a:ext cx="639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fld id="{AAEAE4A8-A6E5-453E-B946-FB774B73F48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554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5398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Java_SE" TargetMode="External"/><Relationship Id="rId2" Type="http://schemas.openxmlformats.org/officeDocument/2006/relationships/hyperlink" Target="https://es.wikipedia.org/wiki/Java_E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/index.php?title=Java_annotation&amp;action=edit&amp;redlink=1" TargetMode="External"/><Relationship Id="rId2" Type="http://schemas.openxmlformats.org/officeDocument/2006/relationships/hyperlink" Target="https://es.wikipedia.org/w/index.php?title=Entity_class&amp;action=edit&amp;redlink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X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0E1B1-3D01-4AF8-894C-34801CA0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Seguridad de 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AC9AD4-DE0E-4CA4-B86D-73BD6C885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569" y="1700808"/>
            <a:ext cx="10055781" cy="4471392"/>
          </a:xfrm>
        </p:spPr>
        <p:txBody>
          <a:bodyPr>
            <a:normAutofit fontScale="92500" lnSpcReduction="20000"/>
          </a:bodyPr>
          <a:lstStyle/>
          <a:p>
            <a:endParaRPr lang="es-GT" u="sng" dirty="0"/>
          </a:p>
          <a:p>
            <a:pPr marL="0" indent="0">
              <a:buNone/>
            </a:pPr>
            <a:r>
              <a:rPr lang="es-GT" dirty="0"/>
              <a:t>Para autenticación y autorización hay diversas tecnologías, entre las mas comunes tenemos:</a:t>
            </a:r>
            <a:endParaRPr lang="es-GT" u="sng" dirty="0"/>
          </a:p>
          <a:p>
            <a:r>
              <a:rPr lang="es-GT" u="sng" dirty="0" err="1"/>
              <a:t>Sessions</a:t>
            </a:r>
            <a:endParaRPr lang="es-GT" u="sng" dirty="0"/>
          </a:p>
          <a:p>
            <a:pPr marL="0" indent="0">
              <a:buNone/>
            </a:pPr>
            <a:r>
              <a:rPr lang="es-GT" dirty="0"/>
              <a:t>Permiten hacer una autenticación con usuario contraseña y su mantiene conectado o activa mientras el usuario esta usando la aplicación.</a:t>
            </a:r>
          </a:p>
          <a:p>
            <a:pPr marL="0" indent="0">
              <a:buNone/>
            </a:pPr>
            <a:endParaRPr lang="es-GT" dirty="0"/>
          </a:p>
          <a:p>
            <a:r>
              <a:rPr lang="es-GT" u="sng" dirty="0"/>
              <a:t>Tokens</a:t>
            </a:r>
          </a:p>
          <a:p>
            <a:pPr marL="0" indent="0">
              <a:buNone/>
            </a:pPr>
            <a:r>
              <a:rPr lang="es-GT" dirty="0"/>
              <a:t>Si queremos que nuestra </a:t>
            </a:r>
            <a:r>
              <a:rPr lang="es-GT" dirty="0" err="1"/>
              <a:t>apiRest</a:t>
            </a:r>
            <a:r>
              <a:rPr lang="es-GT" dirty="0"/>
              <a:t> sea escalable, es decir que sirva para cualquier </a:t>
            </a:r>
            <a:r>
              <a:rPr lang="es-GT" dirty="0" err="1"/>
              <a:t>frontend</a:t>
            </a:r>
            <a:r>
              <a:rPr lang="es-GT" dirty="0"/>
              <a:t> incluso para una aplicación móvil o web, es decir que este separado nuestra </a:t>
            </a:r>
            <a:r>
              <a:rPr lang="es-GT" dirty="0" err="1"/>
              <a:t>apiRest</a:t>
            </a:r>
            <a:r>
              <a:rPr lang="es-GT" dirty="0"/>
              <a:t> de nuestra aplicación cliente lo que mejor se adapta es una autenticación basada en Tokens.</a:t>
            </a:r>
          </a:p>
          <a:p>
            <a:pPr marL="0" indent="0">
              <a:buNone/>
            </a:pPr>
            <a:r>
              <a:rPr lang="es-GT" dirty="0"/>
              <a:t>Es decir el usuario envía un código al servidor, el servidor se encarga de traducir el código, descifrarlo y ver que usuario es, al ver que usuario es sabe si esta registrado y que accesos tiene a determinadas partes de la aplicación.    Esto nos permite no guardar sesiones en nuestro servidor y hacer el servidor mucho mas ligero, la lógica recae en el lado del cliente y con un token que es un código alfanumérico podemos distinguir si el usuario esta registrado y que accesos tiene.</a:t>
            </a:r>
          </a:p>
        </p:txBody>
      </p:sp>
    </p:spTree>
    <p:extLst>
      <p:ext uri="{BB962C8B-B14F-4D97-AF65-F5344CB8AC3E}">
        <p14:creationId xmlns:p14="http://schemas.microsoft.com/office/powerpoint/2010/main" val="63011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A192E-C569-4593-8B8E-88B4D105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3CA218-54B3-41D9-A0EB-40EECACA7A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7420EA-7CB9-40F7-AF4E-78573550D8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77FBCA-8491-47B6-BF49-4841BE9A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BC121-CAFE-43EF-BFCE-15C1D8F4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99D39-1160-4732-90AB-D25AE682C9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109A71-12F9-4FA1-8302-94915BB5A4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6EDDC3-0833-4D8F-8EDD-F33EAD3E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69E5C-DB22-4414-8B3C-A37646F8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ACC3DA-22C3-49E0-89AC-81E395E42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02A378-DC83-484B-ADB2-E6E1577A70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2FB891-8DDF-4BEF-B9F0-25424D65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7384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B205E-6CC2-4F4C-9D08-A8157B91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E05A7-7AA8-4233-BB60-24EC7A91F3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1F7C72-4E34-4546-9F67-0DEF6288B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C835CE-9BF0-46E2-A91C-C5B079265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676C4-5CB9-4C8A-BCE1-B1A40061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Implementación de </a:t>
            </a:r>
            <a:r>
              <a:rPr lang="es-GT" dirty="0" err="1"/>
              <a:t>spring</a:t>
            </a:r>
            <a:r>
              <a:rPr lang="es-GT" dirty="0"/>
              <a:t> </a:t>
            </a:r>
            <a:r>
              <a:rPr lang="es-GT" dirty="0" err="1"/>
              <a:t>framework</a:t>
            </a:r>
            <a:endParaRPr lang="es-GT" dirty="0"/>
          </a:p>
        </p:txBody>
      </p:sp>
      <p:pic>
        <p:nvPicPr>
          <p:cNvPr id="1026" name="Picture 2" descr="Resultado de imagen para spring framework">
            <a:extLst>
              <a:ext uri="{FF2B5EF4-FFF2-40B4-BE49-F238E27FC236}">
                <a16:creationId xmlns:a16="http://schemas.microsoft.com/office/drawing/2014/main" id="{F770BD19-F887-49B5-A55C-B2F884F938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5" y="1916832"/>
            <a:ext cx="37528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0693A1-E98C-4E1F-AABF-BB887C5F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3455182"/>
            <a:ext cx="7362825" cy="4286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1808E0-3835-46AD-929D-67277CBA8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92" y="4126322"/>
            <a:ext cx="1809750" cy="38100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EF561ED-81BC-4226-949F-ECE1BCE1F7E5}"/>
              </a:ext>
            </a:extLst>
          </p:cNvPr>
          <p:cNvCxnSpPr/>
          <p:nvPr/>
        </p:nvCxnSpPr>
        <p:spPr>
          <a:xfrm>
            <a:off x="1413892" y="4005064"/>
            <a:ext cx="943304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08BD60B3-A3A9-432C-AF35-D4FF83F65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4081621"/>
            <a:ext cx="8384268" cy="22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E11712F-60E5-4912-A89B-4C0B12EC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9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9291C27-3DBB-4715-B0A9-1973C125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9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19A1A-CB7B-422D-87BC-9FDB9987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E2F016-362E-44C9-90CA-857BF4772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625F19-8808-4871-857C-F5047822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72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65EF0-564C-4ABE-91C3-B86CF78B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62B334-3B2F-4E41-BB21-C061FC472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0C63E1-9D98-4DBF-8887-FA6B121D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86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8CD7C-3E6A-43C0-A4C8-8A72550C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3ED81-C04C-4DBC-880E-1B114EAA0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C6167D-3718-4148-8F0F-B89CA7DE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8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0A89D-81BA-4D03-BA26-A8FD53B5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DEFINICION DE SEGURIDAD con Token, oauth2 y https con </a:t>
            </a:r>
            <a:r>
              <a:rPr lang="es-GT" dirty="0" err="1"/>
              <a:t>spring</a:t>
            </a:r>
            <a:r>
              <a:rPr lang="es-GT" dirty="0"/>
              <a:t> </a:t>
            </a:r>
            <a:r>
              <a:rPr lang="es-GT" dirty="0" err="1"/>
              <a:t>security</a:t>
            </a:r>
            <a:endParaRPr lang="es-GT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7885D3-1BF2-4AF6-B715-7028294E02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7908" y="2191720"/>
            <a:ext cx="3819525" cy="2933700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634FD8-84BA-4437-B99B-EF98A4ECD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AE3322"/>
          </a:solidFill>
        </p:spPr>
        <p:txBody>
          <a:bodyPr>
            <a:normAutofit/>
          </a:bodyPr>
          <a:lstStyle/>
          <a:p>
            <a:r>
              <a:rPr lang="es-GT" u="sng" dirty="0">
                <a:solidFill>
                  <a:schemeClr val="bg1"/>
                </a:solidFill>
              </a:rPr>
              <a:t>JSON Web Tokens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</a:rPr>
              <a:t>Protocolo de autenticación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GT" sz="1201" dirty="0">
                <a:solidFill>
                  <a:schemeClr val="bg1"/>
                </a:solidFill>
              </a:rPr>
              <a:t>Contenedor que guarda información codificada en base 64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GT" u="sng" dirty="0">
                <a:solidFill>
                  <a:schemeClr val="bg1"/>
                </a:solidFill>
              </a:rPr>
              <a:t>OAUTH2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</a:rPr>
              <a:t>Framework de autenticación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GT" sz="1201" dirty="0">
                <a:solidFill>
                  <a:schemeClr val="bg1"/>
                </a:solidFill>
              </a:rPr>
              <a:t>OAuth2 lo que hace es básicamente generar un token, y con ese token mientras se tenga se puede ver, editar, eliminar ciertos recursos a los que se ha dado acceso.   Básicamente es seguridad.</a:t>
            </a:r>
            <a:endParaRPr lang="es-GT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s-GT" u="sng" dirty="0">
                <a:solidFill>
                  <a:schemeClr val="bg1"/>
                </a:solidFill>
              </a:rPr>
              <a:t>Https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</a:rPr>
              <a:t>Protocolo de transferencia segura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GT" sz="1201" dirty="0">
                <a:solidFill>
                  <a:schemeClr val="bg1"/>
                </a:solidFill>
              </a:rPr>
              <a:t>Https asegura que la información que pasa por el canal es segura y no se rompe y no se puede ver, para evitar hackeo.</a:t>
            </a:r>
          </a:p>
        </p:txBody>
      </p:sp>
    </p:spTree>
    <p:extLst>
      <p:ext uri="{BB962C8B-B14F-4D97-AF65-F5344CB8AC3E}">
        <p14:creationId xmlns:p14="http://schemas.microsoft.com/office/powerpoint/2010/main" val="419314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BB99F-D905-4220-9643-B7031CC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33F8AD-77BB-4141-B3AC-A9C5139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3E7E6F-7AE5-434B-8915-0A682498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AEA2E-4660-410A-ADDA-0F2F1CB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63527-1ABE-4157-8403-F951500F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650F24-7D9E-41B2-99E3-31576DAF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93D14-3546-40DE-910E-C3589064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F37AE-7E6A-4F9A-A90E-64631F414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8131D0-D696-4860-9E30-AF1B18D3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6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2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C04DB-0911-4926-AF14-7C2B25A8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 err="1"/>
              <a:t>Backend</a:t>
            </a:r>
            <a:r>
              <a:rPr lang="es-GT" dirty="0"/>
              <a:t> oauth2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79C77A9-57CC-478D-8FCA-838AFDF3F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012" y="2121156"/>
            <a:ext cx="3142172" cy="4051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B727D5-2689-4B62-A036-D7AB6D66E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2093976"/>
            <a:ext cx="3122526" cy="40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27457-5767-4BF6-8677-5EC0FA42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Que es </a:t>
            </a:r>
            <a:r>
              <a:rPr lang="es-GT" dirty="0" err="1"/>
              <a:t>jpa</a:t>
            </a:r>
            <a:r>
              <a:rPr lang="es-GT" dirty="0"/>
              <a:t> 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690041-C767-48BF-BB19-87E3F94B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GT" dirty="0"/>
              <a:t>Java </a:t>
            </a:r>
            <a:r>
              <a:rPr lang="es-GT" dirty="0" err="1"/>
              <a:t>Persistence</a:t>
            </a:r>
            <a:r>
              <a:rPr lang="es-GT" dirty="0"/>
              <a:t> API</a:t>
            </a:r>
          </a:p>
          <a:p>
            <a:r>
              <a:rPr lang="es-GT" b="1" dirty="0"/>
              <a:t>Java </a:t>
            </a:r>
            <a:r>
              <a:rPr lang="es-GT" b="1" dirty="0" err="1"/>
              <a:t>Persistence</a:t>
            </a:r>
            <a:r>
              <a:rPr lang="es-GT" b="1" dirty="0"/>
              <a:t> API</a:t>
            </a:r>
            <a:r>
              <a:rPr lang="es-GT" dirty="0"/>
              <a:t>, más conocida por sus siglas </a:t>
            </a:r>
            <a:r>
              <a:rPr lang="es-GT" b="1" dirty="0"/>
              <a:t>JPA</a:t>
            </a:r>
            <a:r>
              <a:rPr lang="es-GT" dirty="0"/>
              <a:t>, es la API de persistencia desarrollada para la plataforma </a:t>
            </a:r>
            <a:r>
              <a:rPr lang="es-GT" dirty="0">
                <a:hlinkClick r:id="rId2" tooltip="Java EE"/>
              </a:rPr>
              <a:t>Java EE</a:t>
            </a:r>
            <a:endParaRPr lang="es-GT" dirty="0"/>
          </a:p>
          <a:p>
            <a:r>
              <a:rPr lang="es-GT" dirty="0"/>
              <a:t>Es un </a:t>
            </a:r>
            <a:r>
              <a:rPr lang="es-GT" dirty="0" err="1"/>
              <a:t>framework</a:t>
            </a:r>
            <a:r>
              <a:rPr lang="es-GT" dirty="0"/>
              <a:t> del lenguaje de programación Java que maneja datos relacionales en aplicaciones usando la Plataforma Java en sus ediciones Standard (</a:t>
            </a:r>
            <a:r>
              <a:rPr lang="es-GT" dirty="0">
                <a:hlinkClick r:id="rId3" tooltip="Java SE"/>
              </a:rPr>
              <a:t>Java SE</a:t>
            </a:r>
            <a:r>
              <a:rPr lang="es-GT" dirty="0"/>
              <a:t>) y Enterprise (</a:t>
            </a:r>
            <a:r>
              <a:rPr lang="es-GT" dirty="0">
                <a:hlinkClick r:id="rId2" tooltip="Java EE"/>
              </a:rPr>
              <a:t>Java EE</a:t>
            </a:r>
            <a:r>
              <a:rPr lang="es-GT" dirty="0"/>
              <a:t>).</a:t>
            </a:r>
          </a:p>
          <a:p>
            <a:r>
              <a:rPr lang="es-GT" dirty="0"/>
              <a:t>Persistencia en este contexto cubre tres áreas:</a:t>
            </a:r>
          </a:p>
          <a:p>
            <a:pPr lvl="2"/>
            <a:r>
              <a:rPr lang="es-GT" dirty="0"/>
              <a:t>La API en sí misma, definida en el paquete </a:t>
            </a:r>
            <a:r>
              <a:rPr lang="es-GT" dirty="0" err="1"/>
              <a:t>javax.persistence</a:t>
            </a:r>
            <a:endParaRPr lang="es-GT" dirty="0"/>
          </a:p>
          <a:p>
            <a:pPr lvl="2"/>
            <a:r>
              <a:rPr lang="es-GT" dirty="0"/>
              <a:t>El lenguaje de consulta Java </a:t>
            </a:r>
            <a:r>
              <a:rPr lang="es-GT" dirty="0" err="1"/>
              <a:t>Persistence</a:t>
            </a:r>
            <a:r>
              <a:rPr lang="es-GT" dirty="0"/>
              <a:t> </a:t>
            </a:r>
            <a:r>
              <a:rPr lang="es-GT" dirty="0" err="1"/>
              <a:t>Query</a:t>
            </a:r>
            <a:r>
              <a:rPr lang="es-GT" dirty="0"/>
              <a:t> </a:t>
            </a:r>
            <a:r>
              <a:rPr lang="es-GT" dirty="0" err="1"/>
              <a:t>Language</a:t>
            </a:r>
            <a:r>
              <a:rPr lang="es-GT" dirty="0"/>
              <a:t> (JPQL).</a:t>
            </a:r>
          </a:p>
          <a:p>
            <a:pPr lvl="2"/>
            <a:r>
              <a:rPr lang="es-GT" dirty="0"/>
              <a:t>Metadatos objeto/relacional.</a:t>
            </a:r>
          </a:p>
          <a:p>
            <a:pPr lvl="2"/>
            <a:r>
              <a:rPr lang="es-GT" dirty="0"/>
              <a:t>El objetivo que persigue el diseño de esta API es no perder las ventajas de la orientación a objetos al interactuar con una base de datos (siguiendo el patrón de mapeo objeto-relacional), como sí pasaba con EJB2, y permitir usar objetos regulares (conocidos como </a:t>
            </a:r>
            <a:r>
              <a:rPr lang="es-GT" dirty="0" err="1"/>
              <a:t>POJOs</a:t>
            </a:r>
            <a:r>
              <a:rPr lang="es-GT" dirty="0"/>
              <a:t>).</a:t>
            </a:r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071781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6CD64-5EBD-4F95-B4D0-0C6B8346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Entidades (</a:t>
            </a:r>
            <a:r>
              <a:rPr lang="es-GT" dirty="0" err="1"/>
              <a:t>Entities</a:t>
            </a:r>
            <a:r>
              <a:rPr lang="es-GT" dirty="0"/>
              <a:t>)</a:t>
            </a:r>
            <a:br>
              <a:rPr lang="es-GT" dirty="0"/>
            </a:b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D94334-3391-4670-978A-928D0DE87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Una entidad de persistencia (</a:t>
            </a:r>
            <a:r>
              <a:rPr lang="es-GT" dirty="0" err="1">
                <a:hlinkClick r:id="rId2" tooltip="Entity class (aún no redactado)"/>
              </a:rPr>
              <a:t>entity</a:t>
            </a:r>
            <a:r>
              <a:rPr lang="es-GT" dirty="0"/>
              <a:t>) es una clase de Java ligera, cuyo estado es persistido de manera asociada a una tabla en una base de datos relacional. Las instancias de estas entidades corresponden a un registro (conjunto de datos representados en una fila) en la tabla. Normalmente las entidades están relacionadas a otras entidades, y estas relaciones son expresadas a través de meta datos objeto/relacional. Los meta datos del objeto/relacional pueden ser especificados directamente en el fichero de la clase, usando las anotaciones de Java (</a:t>
            </a:r>
            <a:r>
              <a:rPr lang="es-GT" dirty="0" err="1">
                <a:hlinkClick r:id="rId3" tooltip="Java annotation (aún no redactado)"/>
              </a:rPr>
              <a:t>annotations</a:t>
            </a:r>
            <a:r>
              <a:rPr lang="es-GT" dirty="0"/>
              <a:t>), o en un documento descriptivo </a:t>
            </a:r>
            <a:r>
              <a:rPr lang="es-GT" dirty="0">
                <a:hlinkClick r:id="rId4" tooltip="XML"/>
              </a:rPr>
              <a:t>XML</a:t>
            </a:r>
            <a:r>
              <a:rPr lang="es-GT" dirty="0"/>
              <a:t>, el cual es distribuido junto con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147744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AED09-BCB7-40B0-B491-8940B52B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Entities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C68C4D-E598-4012-AF32-5CD318C6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1700808"/>
            <a:ext cx="8605224" cy="48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91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D1312-E0DB-4B99-870B-C9302705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Llave secreta MAC para firmar el token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211370-1C37-4AB4-B7B6-03FFCF6113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GT" dirty="0"/>
              <a:t>Cualquier JWT requiere un código secreto para firmar el token, sino se asigna entonces el api lo genera de forma automática.</a:t>
            </a:r>
          </a:p>
          <a:p>
            <a:r>
              <a:rPr lang="es-GT" dirty="0"/>
              <a:t>Si usamos el algoritmo HS256 básicamente es un MAC (código de autenticación de mensajes), que esta codificado en clave hash, MAC se utiliza para firmar cuando se crea el token y después para validar esa firma y la integridad del token.</a:t>
            </a:r>
          </a:p>
          <a:p>
            <a:endParaRPr lang="es-GT" dirty="0"/>
          </a:p>
          <a:p>
            <a:endParaRPr lang="es-G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272795-132A-4C62-B9FF-39112CA407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7BD421-E001-4A0F-B05F-7DDBA645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183" y="2194560"/>
            <a:ext cx="5487554" cy="39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3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E41A1-4FFD-4ADA-BE60-E6E17F5E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Llave secreta MAC para firmar el token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B7B85C-D910-4187-B50F-1C4CF732D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569" y="1916832"/>
            <a:ext cx="4378617" cy="3977640"/>
          </a:xfrm>
        </p:spPr>
        <p:txBody>
          <a:bodyPr>
            <a:normAutofit/>
          </a:bodyPr>
          <a:lstStyle/>
          <a:p>
            <a:r>
              <a:rPr lang="es-GT" sz="1600" dirty="0"/>
              <a:t>Como vemos el </a:t>
            </a:r>
            <a:r>
              <a:rPr lang="es-GT" sz="1600" dirty="0" err="1"/>
              <a:t>JwtAccessTokenConverter</a:t>
            </a:r>
            <a:r>
              <a:rPr lang="es-GT" sz="1600" dirty="0"/>
              <a:t> tiene un método </a:t>
            </a:r>
            <a:r>
              <a:rPr lang="es-GT" sz="1600" dirty="0" err="1"/>
              <a:t>RandomValueStringGenerator</a:t>
            </a:r>
            <a:r>
              <a:rPr lang="es-GT" sz="1600" dirty="0"/>
              <a:t> que genera de manera </a:t>
            </a:r>
            <a:r>
              <a:rPr lang="es-GT" sz="1600" dirty="0" err="1"/>
              <a:t>automatica</a:t>
            </a:r>
            <a:r>
              <a:rPr lang="es-GT" sz="1600" dirty="0"/>
              <a:t> la clave secreta cuando esta no se asigna.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DE786BF-9F95-44A9-856E-DB22BBBD3B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51766" y="1371902"/>
            <a:ext cx="5667490" cy="30346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1623FE-485B-49AD-A2C7-ACD5D18C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75" y="3429000"/>
            <a:ext cx="3687894" cy="33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180D1-6005-4F24-86CD-0BE82BD5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Llave secreta MAC para firmar el token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265B19-24E1-4383-ADE8-89E521F9A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568" y="2194561"/>
            <a:ext cx="10614990" cy="946408"/>
          </a:xfrm>
        </p:spPr>
        <p:txBody>
          <a:bodyPr/>
          <a:lstStyle/>
          <a:p>
            <a:endParaRPr lang="es-GT" dirty="0"/>
          </a:p>
          <a:p>
            <a:r>
              <a:rPr lang="es-GT" dirty="0"/>
              <a:t>Para asignar la clave secreta MAC la podemos asignar en el </a:t>
            </a:r>
            <a:r>
              <a:rPr lang="es-GT" dirty="0" err="1"/>
              <a:t>AuthorizationServerConfig</a:t>
            </a:r>
            <a:r>
              <a:rPr lang="es-GT" dirty="0"/>
              <a:t> 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B82B5B-583E-4D29-A46E-FF857D8ABE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12" y="3573016"/>
            <a:ext cx="10990746" cy="17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03A58-E74B-4218-B371-016010745C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D31FF4-D96B-4DCC-8FC4-7C352E6DD1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E5154D-DFB9-48A0-A799-416661DB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2656"/>
            <a:ext cx="12188825" cy="62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2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8AF3E-34EB-4057-8CA1-83B32A82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generación de llave privada y publica </a:t>
            </a:r>
            <a:r>
              <a:rPr lang="es-GT" dirty="0" err="1"/>
              <a:t>rsa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E4C61-4153-4327-9753-2953B8EB27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GT" dirty="0"/>
              <a:t>Generación de código secreto de token usando el algoritmo RSA, un certificado que contiene una llave publica y una privada.</a:t>
            </a:r>
          </a:p>
          <a:p>
            <a:r>
              <a:rPr lang="es-GT" dirty="0"/>
              <a:t>Con la privada firmamos el token, con la publica verificamos que el token sea valido.</a:t>
            </a:r>
          </a:p>
          <a:p>
            <a:r>
              <a:rPr lang="es-GT" dirty="0"/>
              <a:t>Usaremos OpenSSL para la generación de las llaves.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07E321-28A3-4343-937B-B66E5FF7A1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u="sng" dirty="0"/>
              <a:t>Comandos OpenSSL:</a:t>
            </a:r>
          </a:p>
          <a:p>
            <a:r>
              <a:rPr lang="es-GT" dirty="0" err="1"/>
              <a:t>Openssl</a:t>
            </a:r>
            <a:r>
              <a:rPr lang="es-GT" dirty="0"/>
              <a:t> </a:t>
            </a:r>
            <a:r>
              <a:rPr lang="es-GT" dirty="0" err="1"/>
              <a:t>genrsa</a:t>
            </a:r>
            <a:r>
              <a:rPr lang="es-GT" dirty="0"/>
              <a:t> –</a:t>
            </a:r>
            <a:r>
              <a:rPr lang="es-GT" dirty="0" err="1"/>
              <a:t>out</a:t>
            </a:r>
            <a:r>
              <a:rPr lang="es-GT" dirty="0"/>
              <a:t> </a:t>
            </a:r>
            <a:r>
              <a:rPr lang="es-GT" dirty="0" err="1"/>
              <a:t>jwt.pem</a:t>
            </a:r>
            <a:endParaRPr lang="es-GT" dirty="0"/>
          </a:p>
          <a:p>
            <a:pPr lvl="1"/>
            <a:r>
              <a:rPr lang="es-GT" dirty="0" err="1"/>
              <a:t>Out</a:t>
            </a:r>
            <a:r>
              <a:rPr lang="es-GT" dirty="0"/>
              <a:t> indica que será de salida</a:t>
            </a:r>
          </a:p>
          <a:p>
            <a:pPr lvl="1"/>
            <a:r>
              <a:rPr lang="es-GT" dirty="0" err="1"/>
              <a:t>Pem</a:t>
            </a:r>
            <a:r>
              <a:rPr lang="es-GT" dirty="0"/>
              <a:t> es la extensión de certificado digital</a:t>
            </a:r>
          </a:p>
          <a:p>
            <a:r>
              <a:rPr lang="es-GT" dirty="0" err="1"/>
              <a:t>Openssl</a:t>
            </a:r>
            <a:r>
              <a:rPr lang="es-GT" dirty="0"/>
              <a:t> </a:t>
            </a:r>
            <a:r>
              <a:rPr lang="es-GT" dirty="0" err="1"/>
              <a:t>rsa</a:t>
            </a:r>
            <a:r>
              <a:rPr lang="es-GT" dirty="0"/>
              <a:t> –in </a:t>
            </a:r>
            <a:r>
              <a:rPr lang="es-GT" dirty="0" err="1"/>
              <a:t>jwt.pem</a:t>
            </a:r>
            <a:endParaRPr lang="es-GT" dirty="0"/>
          </a:p>
          <a:p>
            <a:pPr lvl="1"/>
            <a:r>
              <a:rPr lang="es-GT" dirty="0"/>
              <a:t>Con este comando nos muestra la llave privada</a:t>
            </a:r>
          </a:p>
          <a:p>
            <a:r>
              <a:rPr lang="es-GT" dirty="0" err="1"/>
              <a:t>Openssl</a:t>
            </a:r>
            <a:r>
              <a:rPr lang="es-GT" dirty="0"/>
              <a:t> </a:t>
            </a:r>
            <a:r>
              <a:rPr lang="es-GT" dirty="0" err="1"/>
              <a:t>rsa</a:t>
            </a:r>
            <a:r>
              <a:rPr lang="es-GT" dirty="0"/>
              <a:t> –in </a:t>
            </a:r>
            <a:r>
              <a:rPr lang="es-GT" dirty="0" err="1"/>
              <a:t>jwt.pem</a:t>
            </a:r>
            <a:r>
              <a:rPr lang="es-GT" dirty="0"/>
              <a:t> –</a:t>
            </a:r>
            <a:r>
              <a:rPr lang="es-GT" dirty="0" err="1"/>
              <a:t>pubout</a:t>
            </a:r>
            <a:endParaRPr lang="es-GT" dirty="0"/>
          </a:p>
          <a:p>
            <a:pPr lvl="1"/>
            <a:r>
              <a:rPr lang="es-GT" dirty="0"/>
              <a:t>Con este comando muestra la llave publica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0094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230A1-555A-467F-B951-B87D44B1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generación de llave privada y publica </a:t>
            </a:r>
            <a:r>
              <a:rPr lang="es-GT" dirty="0" err="1"/>
              <a:t>rsa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997099-F278-40B5-853D-235622DF8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568" y="2194560"/>
            <a:ext cx="10785483" cy="3977640"/>
          </a:xfrm>
        </p:spPr>
        <p:txBody>
          <a:bodyPr/>
          <a:lstStyle/>
          <a:p>
            <a:r>
              <a:rPr lang="es-GT" dirty="0"/>
              <a:t>Para asignar la clave secreta RSA la podemos asignar en el </a:t>
            </a:r>
            <a:r>
              <a:rPr lang="es-GT" dirty="0" err="1"/>
              <a:t>AuthorizationServerConfig</a:t>
            </a:r>
            <a:endParaRPr lang="es-GT" dirty="0"/>
          </a:p>
          <a:p>
            <a:r>
              <a:rPr lang="es-GT" dirty="0"/>
              <a:t>RSA_PRIVADA:   El que firma es la llave privada.</a:t>
            </a:r>
          </a:p>
          <a:p>
            <a:r>
              <a:rPr lang="es-GT" dirty="0"/>
              <a:t>RSA_PUBLICA:  El que valida, que verifica es la publica.</a:t>
            </a:r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9B6A8C-ADA1-4E36-8DC9-76D1BF34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4005064"/>
            <a:ext cx="10055782" cy="16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6B9D-6EE8-4368-AAE9-55E71884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generación de llave privada y publica </a:t>
            </a:r>
            <a:r>
              <a:rPr lang="es-GT" dirty="0" err="1"/>
              <a:t>rsa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C9DAFA-2E53-46D4-A3D0-784EC128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0" y="1772816"/>
            <a:ext cx="5845845" cy="52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3E37F-D51E-40A3-839D-A958B404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Jwt</a:t>
            </a:r>
            <a:r>
              <a:rPr lang="es-GT" dirty="0"/>
              <a:t> – añadiendo mas datos en el token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B34805-8144-4C93-93BC-BECE82003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42084" y="1556792"/>
            <a:ext cx="7344816" cy="3977640"/>
          </a:xfrm>
        </p:spPr>
        <p:txBody>
          <a:bodyPr/>
          <a:lstStyle/>
          <a:p>
            <a:r>
              <a:rPr lang="es-GT" dirty="0"/>
              <a:t>   </a:t>
            </a:r>
            <a:r>
              <a:rPr lang="es-GT" dirty="0" err="1"/>
              <a:t>infoAdicionalToken</a:t>
            </a:r>
            <a:r>
              <a:rPr lang="es-GT" dirty="0"/>
              <a:t> </a:t>
            </a:r>
            <a:r>
              <a:rPr lang="es-GT" dirty="0" err="1"/>
              <a:t>implements</a:t>
            </a:r>
            <a:r>
              <a:rPr lang="es-GT" dirty="0"/>
              <a:t> </a:t>
            </a:r>
            <a:r>
              <a:rPr lang="es-GT" dirty="0" err="1"/>
              <a:t>TokenEnhancer</a:t>
            </a:r>
            <a:r>
              <a:rPr lang="es-GT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23E503-A071-4884-81FA-D55EB447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2095937"/>
            <a:ext cx="8928992" cy="45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0709A-9BBA-4676-8D92-C48CA3B2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JWT – interfaz personalizada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18D220-3956-4009-B346-23682AF92F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9CA5E-AF85-41DD-BBD4-5171330EF7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026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01078-7B77-4647-AD80-CCC8A7E1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JWT – añadiendo información adicional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81E143-E2E3-4477-AADC-91768F06CE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B564B0-87DE-4A04-91EA-FEB5D8DA2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02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35E3A-80D4-4CD7-8FED-EE5BCED5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GT" sz="4400" dirty="0" err="1"/>
              <a:t>Jwt</a:t>
            </a:r>
            <a:r>
              <a:rPr lang="es-GT" sz="4400" dirty="0"/>
              <a:t> – agregando seguridad a nuestras rutas de forma programática con </a:t>
            </a:r>
            <a:r>
              <a:rPr lang="es-GT" sz="4400" dirty="0" err="1"/>
              <a:t>httpsecurity</a:t>
            </a:r>
            <a:endParaRPr lang="es-GT" sz="4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0CBB49-C8AE-4048-82F4-017D363489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GT" dirty="0"/>
              <a:t>Personalizando el controlador</a:t>
            </a:r>
          </a:p>
          <a:p>
            <a:r>
              <a:rPr lang="es-GT" dirty="0"/>
              <a:t>Por cada ruta, por cada operación, por cada método vamos a asignar un permiso distinto.</a:t>
            </a:r>
          </a:p>
          <a:p>
            <a:r>
              <a:rPr lang="es-GT" dirty="0"/>
              <a:t>CRUD, solo con administrador</a:t>
            </a:r>
          </a:p>
          <a:p>
            <a:r>
              <a:rPr lang="es-GT" dirty="0"/>
              <a:t>Ver imagen, paginación, listado de clientes, sin autorización.</a:t>
            </a:r>
          </a:p>
          <a:p>
            <a:r>
              <a:rPr lang="es-GT" dirty="0"/>
              <a:t>Ver detalle de un usuario, subir una imagen con role de usuario o administrador.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CF70B9-7CBC-4989-BB12-4B6FE2375E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dirty="0" err="1"/>
              <a:t>ResourceServerConfig</a:t>
            </a:r>
            <a:r>
              <a:rPr lang="es-GT" dirty="0"/>
              <a:t>:  Es donde se configura </a:t>
            </a:r>
          </a:p>
        </p:txBody>
      </p:sp>
    </p:spTree>
    <p:extLst>
      <p:ext uri="{BB962C8B-B14F-4D97-AF65-F5344CB8AC3E}">
        <p14:creationId xmlns:p14="http://schemas.microsoft.com/office/powerpoint/2010/main" val="34480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88026-5799-4327-B7A9-64A8FE18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ResourceServerConfig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D8D68-E45F-4DD6-9DAC-3E6410F3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2" y="2924944"/>
            <a:ext cx="105537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2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D9BFC-0161-4FC0-A9BA-FD572D13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GT" sz="3600" dirty="0"/>
              <a:t>@</a:t>
            </a:r>
            <a:r>
              <a:rPr lang="es-GT" sz="3600" dirty="0" err="1"/>
              <a:t>Secured</a:t>
            </a:r>
            <a:r>
              <a:rPr lang="es-GT" sz="3600" dirty="0"/>
              <a:t> – añadiendo seguridad a nuestras ruta del controlador usando anotaciones @</a:t>
            </a:r>
            <a:r>
              <a:rPr lang="es-GT" sz="3600" dirty="0" err="1"/>
              <a:t>secured</a:t>
            </a:r>
            <a:endParaRPr lang="es-GT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B1A050-EC1A-404E-B0C6-9BDDB80B4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GT" dirty="0"/>
              <a:t>Asignando y controlando permisos por anotación @</a:t>
            </a:r>
            <a:r>
              <a:rPr lang="es-GT" dirty="0" err="1"/>
              <a:t>Secure</a:t>
            </a:r>
            <a:r>
              <a:rPr lang="es-GT" dirty="0"/>
              <a:t>, los permisos se asignaran en el controlador.</a:t>
            </a:r>
          </a:p>
          <a:p>
            <a:r>
              <a:rPr lang="es-GT" dirty="0"/>
              <a:t>En el </a:t>
            </a:r>
            <a:r>
              <a:rPr lang="es-GT" dirty="0" err="1"/>
              <a:t>SpringSecurityConfig</a:t>
            </a:r>
            <a:r>
              <a:rPr lang="es-GT" dirty="0"/>
              <a:t> habilitamos la seguridad por anotación con: </a:t>
            </a:r>
            <a:r>
              <a:rPr lang="es-GT" sz="1200" dirty="0"/>
              <a:t>@</a:t>
            </a:r>
            <a:r>
              <a:rPr lang="es-GT" sz="1200" dirty="0" err="1"/>
              <a:t>EnabledGlobalMethodSecurity</a:t>
            </a:r>
            <a:r>
              <a:rPr lang="es-GT" sz="1200" dirty="0"/>
              <a:t>(</a:t>
            </a:r>
            <a:r>
              <a:rPr lang="es-GT" sz="1200" dirty="0" err="1"/>
              <a:t>securedEnabled</a:t>
            </a:r>
            <a:r>
              <a:rPr lang="es-GT" sz="1200" dirty="0"/>
              <a:t>=true)</a:t>
            </a:r>
          </a:p>
          <a:p>
            <a:endParaRPr lang="es-G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333B57-8606-41DC-9F75-C76FB47710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dirty="0"/>
              <a:t>En el controlador anotaremos en aquellos que queremos administrar la seguridad: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017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7A67A-0CB8-42A2-B39D-9C6E380E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Configurando </a:t>
            </a:r>
            <a:r>
              <a:rPr lang="es-GT" dirty="0" err="1"/>
              <a:t>cors</a:t>
            </a:r>
            <a:r>
              <a:rPr lang="es-GT" dirty="0"/>
              <a:t> en </a:t>
            </a:r>
            <a:r>
              <a:rPr lang="es-GT" dirty="0" err="1"/>
              <a:t>spring</a:t>
            </a:r>
            <a:r>
              <a:rPr lang="es-GT" dirty="0"/>
              <a:t> </a:t>
            </a:r>
            <a:r>
              <a:rPr lang="es-GT" dirty="0" err="1"/>
              <a:t>security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7105EA-56B6-499B-9DD0-405C44B886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EA08E-3F9C-4AD5-ACAF-5744F8B161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4221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F21E-EC97-4FB0-A02C-93598B69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Token – </a:t>
            </a:r>
            <a:r>
              <a:rPr lang="es-GT" dirty="0" err="1"/>
              <a:t>json</a:t>
            </a:r>
            <a:r>
              <a:rPr lang="es-GT" dirty="0"/>
              <a:t> web tokens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E9FF17-09C1-49AD-AC4C-5D6E49806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569" y="2121408"/>
            <a:ext cx="10055781" cy="4050792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CC8B708-2602-459F-B8FF-82E4EC5906EE}"/>
              </a:ext>
            </a:extLst>
          </p:cNvPr>
          <p:cNvSpPr txBox="1">
            <a:spLocks/>
          </p:cNvSpPr>
          <p:nvPr/>
        </p:nvSpPr>
        <p:spPr>
          <a:xfrm>
            <a:off x="1069568" y="2121407"/>
            <a:ext cx="10331657" cy="447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-182825" algn="l" defTabSz="914126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301" indent="-182825" algn="l" defTabSz="914126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538" indent="-182825" algn="l" defTabSz="914126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9776" indent="-182825" algn="l" defTabSz="914126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99520" indent="-228531" algn="l" defTabSz="914126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430" indent="-228531" algn="l" defTabSz="914126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9340" indent="-228531" algn="l" defTabSz="914126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250" indent="-228531" algn="l" defTabSz="914126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GT" dirty="0"/>
              <a:t>Es una forma sencilla y segura para transmitir información entre dos </a:t>
            </a:r>
            <a:r>
              <a:rPr lang="es-GT" dirty="0" err="1"/>
              <a:t>endpoints</a:t>
            </a:r>
            <a:r>
              <a:rPr lang="es-GT" dirty="0"/>
              <a:t>, ya que la información esta “firmada” y puedes saber si ha habido modificación de los datos.</a:t>
            </a:r>
            <a:r>
              <a:rPr lang="es-ES" dirty="0"/>
              <a:t> </a:t>
            </a:r>
          </a:p>
          <a:p>
            <a:r>
              <a:rPr lang="es-ES" dirty="0"/>
              <a:t>Estándar abierto para implementar seguridad para aplicaciones ApiRest basado en Token.    El estándar RFC 7519 una forma para representar de forma segura reclamaciones (claims) que envía un cliente a un servidor y el servidor interpreta estas reclamaciones que contiene su respectiva codificación.</a:t>
            </a:r>
          </a:p>
          <a:p>
            <a:r>
              <a:rPr lang="es-ES" dirty="0"/>
              <a:t>El JWT se genera a partir de una palabra clave</a:t>
            </a:r>
          </a:p>
          <a:p>
            <a:r>
              <a:rPr lang="es-ES" dirty="0"/>
              <a:t>El usuario envía un código alfanumérico al servidor</a:t>
            </a:r>
          </a:p>
          <a:p>
            <a:r>
              <a:rPr lang="es-ES" dirty="0"/>
              <a:t>Es muy compacto.</a:t>
            </a:r>
          </a:p>
          <a:p>
            <a:pPr marL="0" indent="0">
              <a:buNone/>
            </a:pPr>
            <a:endParaRPr lang="es-ES" dirty="0"/>
          </a:p>
          <a:p>
            <a:endParaRPr lang="es-GT" dirty="0"/>
          </a:p>
          <a:p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CEE67D-8A49-4FD1-A263-C59277BD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200" y="4356995"/>
            <a:ext cx="36290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5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6B5C6-B30C-4DD9-AB5D-B413B0B8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Jwt</a:t>
            </a:r>
            <a:r>
              <a:rPr lang="es-GT" dirty="0"/>
              <a:t> – </a:t>
            </a:r>
            <a:r>
              <a:rPr lang="es-GT" dirty="0" err="1"/>
              <a:t>front</a:t>
            </a:r>
            <a:r>
              <a:rPr lang="es-GT" dirty="0"/>
              <a:t> </a:t>
            </a:r>
            <a:r>
              <a:rPr lang="es-GT" dirty="0" err="1"/>
              <a:t>end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14216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0623A-7EFE-4C56-91FA-FD61E2AB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Creando componente </a:t>
            </a:r>
            <a:r>
              <a:rPr lang="es-GT" dirty="0" err="1"/>
              <a:t>login</a:t>
            </a:r>
            <a:r>
              <a:rPr lang="es-GT" dirty="0"/>
              <a:t> y formulario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FE31E98-7F61-4CD6-80C5-9C2CEEC2C0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5237" y="2492375"/>
            <a:ext cx="4362450" cy="3381375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DA38567-E7FE-4EED-B5D5-01825385AE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86500" y="3492500"/>
            <a:ext cx="3790950" cy="238125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7A794E23-C547-4673-9FBF-6565F42504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055258"/>
              </p:ext>
            </p:extLst>
          </p:nvPr>
        </p:nvGraphicFramePr>
        <p:xfrm>
          <a:off x="7102524" y="24074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Document" showAsIcon="1" r:id="rId5" imgW="914400" imgH="771480" progId="Word.Document.12">
                  <p:embed/>
                </p:oleObj>
              </mc:Choice>
              <mc:Fallback>
                <p:oleObj name="Document" showAsIcon="1" r:id="rId5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02524" y="24074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82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89F1C-7EB2-4DF9-A29A-7138D897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Verificación de accesos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629D0E-4C0C-4F13-B126-525BCCFE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1784645"/>
            <a:ext cx="6615113" cy="30632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E9CA8B-BB72-42CC-947E-1DBA85F1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46" y="5514767"/>
            <a:ext cx="2524125" cy="7143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AA01844-6613-4AC4-840D-A85B5A70CC8C}"/>
              </a:ext>
            </a:extLst>
          </p:cNvPr>
          <p:cNvSpPr txBox="1"/>
          <p:nvPr/>
        </p:nvSpPr>
        <p:spPr>
          <a:xfrm>
            <a:off x="478582" y="5026649"/>
            <a:ext cx="283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FORMA DE VALIDACION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65863A-F4EF-43DB-AB9D-189B6111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047" y="4509120"/>
            <a:ext cx="5184576" cy="20326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2B6A772-70A5-4C3C-B461-D2D532339404}"/>
              </a:ext>
            </a:extLst>
          </p:cNvPr>
          <p:cNvSpPr txBox="1"/>
          <p:nvPr/>
        </p:nvSpPr>
        <p:spPr>
          <a:xfrm>
            <a:off x="333772" y="1462019"/>
            <a:ext cx="432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err="1"/>
              <a:t>components</a:t>
            </a:r>
            <a:r>
              <a:rPr lang="es-GT" dirty="0"/>
              <a:t>\clientes\</a:t>
            </a:r>
            <a:r>
              <a:rPr lang="es-GT" dirty="0" err="1"/>
              <a:t>cliente.service.ts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28936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633C7-D23A-468F-9891-70337CD7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Añadiendo el método </a:t>
            </a:r>
            <a:r>
              <a:rPr lang="es-GT" dirty="0" err="1"/>
              <a:t>login</a:t>
            </a:r>
            <a:r>
              <a:rPr lang="es-GT" dirty="0"/>
              <a:t> en el componente y la nueva clase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FDE9D7-EA15-43E0-8266-629080CAE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GT" dirty="0"/>
              <a:t>Clase usuario:</a:t>
            </a:r>
          </a:p>
          <a:p>
            <a:endParaRPr lang="es-G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9B5149-28F6-4D24-9D53-A3EF88A078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672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06BD0-E009-46B1-BF7E-64A1173F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Jwt</a:t>
            </a:r>
            <a:r>
              <a:rPr lang="es-GT" dirty="0"/>
              <a:t> - token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5446DC-48F1-4E9D-9ACA-97190EF12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569" y="2194560"/>
            <a:ext cx="4753642" cy="3977640"/>
          </a:xfrm>
        </p:spPr>
        <p:txBody>
          <a:bodyPr/>
          <a:lstStyle/>
          <a:p>
            <a:r>
              <a:rPr lang="es-GT" dirty="0">
                <a:solidFill>
                  <a:schemeClr val="accent1"/>
                </a:solidFill>
              </a:rPr>
              <a:t>eyJhbGciOiJIUzI1NiIsInR5cCI6IkpXVCJ9</a:t>
            </a:r>
            <a:r>
              <a:rPr lang="es-GT" dirty="0"/>
              <a:t>.</a:t>
            </a:r>
            <a:r>
              <a:rPr lang="es-GT" dirty="0">
                <a:solidFill>
                  <a:srgbClr val="7030A0"/>
                </a:solidFill>
              </a:rPr>
              <a:t>eyJzdWIiOiIxMjM0NTY3ODkwIiwibmFtZSI6IkpvaG4gRG9lIiwiaWF0IjoxNTE2MjM5MDIyfQ</a:t>
            </a:r>
            <a:r>
              <a:rPr lang="es-GT" dirty="0"/>
              <a:t>.</a:t>
            </a:r>
            <a:r>
              <a:rPr lang="es-GT" dirty="0">
                <a:solidFill>
                  <a:srgbClr val="00B0F0"/>
                </a:solidFill>
              </a:rPr>
              <a:t>SflKxwRJSMeKKF2QT4fwpMeJf36POk6yJV_adQssw5c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6569AB3-10A3-4492-A4A0-0A61A6F568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5614" y="1340768"/>
            <a:ext cx="4786635" cy="45996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E5C2CA-3FFE-446D-8D75-58D8C7A5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77" y="4140310"/>
            <a:ext cx="42386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OAuth2 + JWT + https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ctr" rtl="0"/>
            <a:r>
              <a:rPr lang="es-ES" dirty="0"/>
              <a:t>Spring Security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D3B4B0D-755E-47B1-92E3-A15F0440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1988840"/>
            <a:ext cx="9988603" cy="3957984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733FB28-944B-4476-A241-4C88916D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609344"/>
          </a:xfrm>
        </p:spPr>
        <p:txBody>
          <a:bodyPr/>
          <a:lstStyle/>
          <a:p>
            <a:pPr algn="ctr"/>
            <a:r>
              <a:rPr lang="es-GT" dirty="0"/>
              <a:t>Autenticación inicial</a:t>
            </a:r>
          </a:p>
        </p:txBody>
      </p:sp>
    </p:spTree>
    <p:extLst>
      <p:ext uri="{BB962C8B-B14F-4D97-AF65-F5344CB8AC3E}">
        <p14:creationId xmlns:p14="http://schemas.microsoft.com/office/powerpoint/2010/main" val="40163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D96FE3-3082-4C42-ADF8-99E911DB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75" y="1772816"/>
            <a:ext cx="9657932" cy="4816894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D1E210E-ACE8-4AA0-83A2-8255F0F7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609344"/>
          </a:xfrm>
        </p:spPr>
        <p:txBody>
          <a:bodyPr/>
          <a:lstStyle/>
          <a:p>
            <a:pPr algn="ctr"/>
            <a:r>
              <a:rPr lang="es-GT" dirty="0"/>
              <a:t>Autenticación con token</a:t>
            </a:r>
          </a:p>
        </p:txBody>
      </p:sp>
    </p:spTree>
    <p:extLst>
      <p:ext uri="{BB962C8B-B14F-4D97-AF65-F5344CB8AC3E}">
        <p14:creationId xmlns:p14="http://schemas.microsoft.com/office/powerpoint/2010/main" val="9452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DF92AD5-AE5E-4783-B8CB-B33BED41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026"/>
            <a:ext cx="12188825" cy="64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FF1070-8794-47AC-90B7-1F2E078096FF}">
  <ds:schemaRefs>
    <ds:schemaRef ds:uri="40262f94-9f35-4ac3-9a90-690165a166b7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a4f35948-e619-41b3-aa29-22878b09cfd2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17551</TotalTime>
  <Words>1021</Words>
  <Application>Microsoft Office PowerPoint</Application>
  <PresentationFormat>Personalizado</PresentationFormat>
  <Paragraphs>97</Paragraphs>
  <Slides>43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Courier New</vt:lpstr>
      <vt:lpstr>Palatino Linotype</vt:lpstr>
      <vt:lpstr>Rockwell</vt:lpstr>
      <vt:lpstr>Rockwell Condensed</vt:lpstr>
      <vt:lpstr>Wingdings</vt:lpstr>
      <vt:lpstr>Letras en madera</vt:lpstr>
      <vt:lpstr>Document</vt:lpstr>
      <vt:lpstr>Seguridad de aplicaciones</vt:lpstr>
      <vt:lpstr>DEFINICION DE SEGURIDAD con Token, oauth2 y https con spring security</vt:lpstr>
      <vt:lpstr>Presentación de PowerPoint</vt:lpstr>
      <vt:lpstr>Token – json web tokens</vt:lpstr>
      <vt:lpstr>Jwt - token</vt:lpstr>
      <vt:lpstr>OAuth2 + JWT + https</vt:lpstr>
      <vt:lpstr>Autenticación inicial</vt:lpstr>
      <vt:lpstr>Autenticación con token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Implementación de spring framework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Backend oauth2</vt:lpstr>
      <vt:lpstr>Que es jpa ?</vt:lpstr>
      <vt:lpstr>Entidades (Entities) </vt:lpstr>
      <vt:lpstr>Entities</vt:lpstr>
      <vt:lpstr>Llave secreta MAC para firmar el token</vt:lpstr>
      <vt:lpstr>Llave secreta MAC para firmar el token</vt:lpstr>
      <vt:lpstr>Llave secreta MAC para firmar el token</vt:lpstr>
      <vt:lpstr>generación de llave privada y publica rsa</vt:lpstr>
      <vt:lpstr>generación de llave privada y publica rsa</vt:lpstr>
      <vt:lpstr>generación de llave privada y publica rsa</vt:lpstr>
      <vt:lpstr>Jwt – añadiendo mas datos en el token</vt:lpstr>
      <vt:lpstr>JWT – interfaz personalizada</vt:lpstr>
      <vt:lpstr>JWT – añadiendo información adicional</vt:lpstr>
      <vt:lpstr>Jwt – agregando seguridad a nuestras rutas de forma programática con httpsecurity</vt:lpstr>
      <vt:lpstr>ResourceServerConfig</vt:lpstr>
      <vt:lpstr>@Secured – añadiendo seguridad a nuestras ruta del controlador usando anotaciones @secured</vt:lpstr>
      <vt:lpstr>Configurando cors en spring security</vt:lpstr>
      <vt:lpstr>Jwt – front end</vt:lpstr>
      <vt:lpstr>Creando componente login y formulario</vt:lpstr>
      <vt:lpstr>Verificación de accesos</vt:lpstr>
      <vt:lpstr>Añadiendo el método login en el componente y la nueva clase usuario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OAuth2 con JWT</dc:title>
  <dc:creator>S135</dc:creator>
  <cp:lastModifiedBy>S135</cp:lastModifiedBy>
  <cp:revision>127</cp:revision>
  <dcterms:created xsi:type="dcterms:W3CDTF">2019-01-22T15:19:12Z</dcterms:created>
  <dcterms:modified xsi:type="dcterms:W3CDTF">2019-03-07T23:45:35Z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